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8" r:id="rId3"/>
    <p:sldId id="259" r:id="rId4"/>
    <p:sldId id="257"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A4B4A5-AA10-4DED-9425-EB1E584982F9}" type="datetimeFigureOut">
              <a:rPr lang="en-GB" smtClean="0"/>
              <a:t>25/03/2020</a:t>
            </a:fld>
            <a:endParaRPr lang="en-GB"/>
          </a:p>
        </p:txBody>
      </p:sp>
      <p:sp>
        <p:nvSpPr>
          <p:cNvPr id="5" name="Footer Placeholder 4"/>
          <p:cNvSpPr>
            <a:spLocks noGrp="1"/>
          </p:cNvSpPr>
          <p:nvPr>
            <p:ph type="ftr" sz="quarter" idx="11"/>
          </p:nvPr>
        </p:nvSpPr>
        <p:spPr>
          <a:xfrm>
            <a:off x="2416500" y="329307"/>
            <a:ext cx="4973915" cy="309201"/>
          </a:xfrm>
        </p:spPr>
        <p:txBody>
          <a:bodyPr/>
          <a:lstStyle/>
          <a:p>
            <a:endParaRPr lang="en-GB"/>
          </a:p>
        </p:txBody>
      </p:sp>
      <p:sp>
        <p:nvSpPr>
          <p:cNvPr id="6" name="Slide Number Placeholder 5"/>
          <p:cNvSpPr>
            <a:spLocks noGrp="1"/>
          </p:cNvSpPr>
          <p:nvPr>
            <p:ph type="sldNum" sz="quarter" idx="12"/>
          </p:nvPr>
        </p:nvSpPr>
        <p:spPr>
          <a:xfrm>
            <a:off x="1437664" y="798973"/>
            <a:ext cx="811019" cy="503578"/>
          </a:xfrm>
        </p:spPr>
        <p:txBody>
          <a:bodyPr/>
          <a:lstStyle/>
          <a:p>
            <a:fld id="{3817F023-E550-4EFE-AFB2-FD60A3164CF1}" type="slidenum">
              <a:rPr lang="en-GB" smtClean="0"/>
              <a:t>‹#›</a:t>
            </a:fld>
            <a:endParaRPr lang="en-GB"/>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69051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4B4A5-AA10-4DED-9425-EB1E584982F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17F023-E550-4EFE-AFB2-FD60A3164CF1}" type="slidenum">
              <a:rPr lang="en-GB" smtClean="0"/>
              <a:t>‹#›</a:t>
            </a:fld>
            <a:endParaRPr lang="en-GB"/>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79964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4B4A5-AA10-4DED-9425-EB1E584982F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17F023-E550-4EFE-AFB2-FD60A3164CF1}" type="slidenum">
              <a:rPr lang="en-GB" smtClean="0"/>
              <a:t>‹#›</a:t>
            </a:fld>
            <a:endParaRPr lang="en-GB"/>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78713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A4B4A5-AA10-4DED-9425-EB1E584982F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17F023-E550-4EFE-AFB2-FD60A3164CF1}" type="slidenum">
              <a:rPr lang="en-GB" smtClean="0"/>
              <a:t>‹#›</a:t>
            </a:fld>
            <a:endParaRPr lang="en-GB"/>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10802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A4B4A5-AA10-4DED-9425-EB1E584982F9}" type="datetimeFigureOut">
              <a:rPr lang="en-GB" smtClean="0"/>
              <a:t>25/03/2020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17F023-E550-4EFE-AFB2-FD60A3164CF1}" type="slidenum">
              <a:rPr lang="en-GB" smtClean="0"/>
              <a:t>‹#›</a:t>
            </a:fld>
            <a:endParaRPr lang="en-GB"/>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50598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A4B4A5-AA10-4DED-9425-EB1E584982F9}"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17F023-E550-4EFE-AFB2-FD60A3164CF1}" type="slidenum">
              <a:rPr lang="en-GB" smtClean="0"/>
              <a:t>‹#›</a:t>
            </a:fld>
            <a:endParaRPr lang="en-GB"/>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25577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A4B4A5-AA10-4DED-9425-EB1E584982F9}" type="datetimeFigureOut">
              <a:rPr lang="en-GB" smtClean="0"/>
              <a:t>25/03/2020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17F023-E550-4EFE-AFB2-FD60A3164CF1}" type="slidenum">
              <a:rPr lang="en-GB" smtClean="0"/>
              <a:t>‹#›</a:t>
            </a:fld>
            <a:endParaRPr lang="en-GB"/>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07498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A4B4A5-AA10-4DED-9425-EB1E584982F9}" type="datetimeFigureOut">
              <a:rPr lang="en-GB" smtClean="0"/>
              <a:t>25/03/2020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17F023-E550-4EFE-AFB2-FD60A3164CF1}" type="slidenum">
              <a:rPr lang="en-GB" smtClean="0"/>
              <a:t>‹#›</a:t>
            </a:fld>
            <a:endParaRPr lang="en-GB"/>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5950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4B4A5-AA10-4DED-9425-EB1E584982F9}" type="datetimeFigureOut">
              <a:rPr lang="en-GB" smtClean="0"/>
              <a:t>25/03/2020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17F023-E550-4EFE-AFB2-FD60A3164CF1}" type="slidenum">
              <a:rPr lang="en-GB" smtClean="0"/>
              <a:t>‹#›</a:t>
            </a:fld>
            <a:endParaRPr lang="en-GB"/>
          </a:p>
        </p:txBody>
      </p:sp>
    </p:spTree>
    <p:extLst>
      <p:ext uri="{BB962C8B-B14F-4D97-AF65-F5344CB8AC3E}">
        <p14:creationId xmlns:p14="http://schemas.microsoft.com/office/powerpoint/2010/main" val="2452406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A4B4A5-AA10-4DED-9425-EB1E584982F9}" type="datetimeFigureOut">
              <a:rPr lang="en-GB" smtClean="0"/>
              <a:t>25/03/2020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17F023-E550-4EFE-AFB2-FD60A3164CF1}" type="slidenum">
              <a:rPr lang="en-GB" smtClean="0"/>
              <a:t>‹#›</a:t>
            </a:fld>
            <a:endParaRPr lang="en-GB"/>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21038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02A4B4A5-AA10-4DED-9425-EB1E584982F9}" type="datetimeFigureOut">
              <a:rPr lang="en-GB" smtClean="0"/>
              <a:t>25/03/2020</a:t>
            </a:fld>
            <a:endParaRPr lang="en-GB"/>
          </a:p>
        </p:txBody>
      </p:sp>
      <p:sp>
        <p:nvSpPr>
          <p:cNvPr id="6" name="Footer Placeholder 5"/>
          <p:cNvSpPr>
            <a:spLocks noGrp="1"/>
          </p:cNvSpPr>
          <p:nvPr>
            <p:ph type="ftr" sz="quarter" idx="11"/>
          </p:nvPr>
        </p:nvSpPr>
        <p:spPr>
          <a:xfrm>
            <a:off x="1447382" y="318640"/>
            <a:ext cx="5541004" cy="320931"/>
          </a:xfrm>
        </p:spPr>
        <p:txBody>
          <a:bodyPr/>
          <a:lstStyle/>
          <a:p>
            <a:endParaRPr lang="en-GB"/>
          </a:p>
        </p:txBody>
      </p:sp>
      <p:sp>
        <p:nvSpPr>
          <p:cNvPr id="7" name="Slide Number Placeholder 6"/>
          <p:cNvSpPr>
            <a:spLocks noGrp="1"/>
          </p:cNvSpPr>
          <p:nvPr>
            <p:ph type="sldNum" sz="quarter" idx="12"/>
          </p:nvPr>
        </p:nvSpPr>
        <p:spPr/>
        <p:txBody>
          <a:bodyPr/>
          <a:lstStyle/>
          <a:p>
            <a:fld id="{3817F023-E550-4EFE-AFB2-FD60A3164CF1}" type="slidenum">
              <a:rPr lang="en-GB" smtClean="0"/>
              <a:t>‹#›</a:t>
            </a:fld>
            <a:endParaRPr lang="en-GB"/>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44842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02A4B4A5-AA10-4DED-9425-EB1E584982F9}" type="datetimeFigureOut">
              <a:rPr lang="en-GB" smtClean="0"/>
              <a:t>25/03/2020</a:t>
            </a:fld>
            <a:endParaRPr lang="en-GB"/>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817F023-E550-4EFE-AFB2-FD60A3164CF1}" type="slidenum">
              <a:rPr lang="en-GB" smtClean="0"/>
              <a:t>‹#›</a:t>
            </a:fld>
            <a:endParaRPr lang="en-GB"/>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090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E6B0F-7509-4B54-9219-18BF9E36817E}"/>
              </a:ext>
            </a:extLst>
          </p:cNvPr>
          <p:cNvSpPr>
            <a:spLocks noGrp="1"/>
          </p:cNvSpPr>
          <p:nvPr>
            <p:ph type="ctrTitle"/>
          </p:nvPr>
        </p:nvSpPr>
        <p:spPr/>
        <p:txBody>
          <a:bodyPr/>
          <a:lstStyle/>
          <a:p>
            <a:r>
              <a:rPr lang="en-GB" dirty="0"/>
              <a:t>News bulletin</a:t>
            </a:r>
          </a:p>
        </p:txBody>
      </p:sp>
      <p:sp>
        <p:nvSpPr>
          <p:cNvPr id="3" name="Subtitle 2">
            <a:extLst>
              <a:ext uri="{FF2B5EF4-FFF2-40B4-BE49-F238E27FC236}">
                <a16:creationId xmlns:a16="http://schemas.microsoft.com/office/drawing/2014/main" id="{F342DA01-98B2-4302-BED4-6837956F7EDA}"/>
              </a:ext>
            </a:extLst>
          </p:cNvPr>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626896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D9078-04E1-4EBE-AD62-D43D6D873A4C}"/>
              </a:ext>
            </a:extLst>
          </p:cNvPr>
          <p:cNvSpPr>
            <a:spLocks noGrp="1"/>
          </p:cNvSpPr>
          <p:nvPr>
            <p:ph type="title"/>
          </p:nvPr>
        </p:nvSpPr>
        <p:spPr/>
        <p:txBody>
          <a:bodyPr/>
          <a:lstStyle/>
          <a:p>
            <a:r>
              <a:rPr lang="en-GB" dirty="0"/>
              <a:t>Pace</a:t>
            </a:r>
          </a:p>
        </p:txBody>
      </p:sp>
      <p:sp>
        <p:nvSpPr>
          <p:cNvPr id="3" name="Content Placeholder 2">
            <a:extLst>
              <a:ext uri="{FF2B5EF4-FFF2-40B4-BE49-F238E27FC236}">
                <a16:creationId xmlns:a16="http://schemas.microsoft.com/office/drawing/2014/main" id="{F283C574-5FD3-40EE-8EB1-B5551206E359}"/>
              </a:ext>
            </a:extLst>
          </p:cNvPr>
          <p:cNvSpPr>
            <a:spLocks noGrp="1"/>
          </p:cNvSpPr>
          <p:nvPr>
            <p:ph idx="1"/>
          </p:nvPr>
        </p:nvSpPr>
        <p:spPr/>
        <p:txBody>
          <a:bodyPr/>
          <a:lstStyle/>
          <a:p>
            <a:r>
              <a:rPr lang="en-US" dirty="0"/>
              <a:t>By pace we mean the length and tone of a story as it appears to the listeners.</a:t>
            </a:r>
          </a:p>
          <a:p>
            <a:r>
              <a:rPr lang="en-US" dirty="0"/>
              <a:t>Some stories have a fast pace. The report of a fire, for example, will usually be written in short sentences, using short snappy words to convey simple ideas. It will have a fast pace.</a:t>
            </a:r>
          </a:p>
          <a:p>
            <a:r>
              <a:rPr lang="en-GB" dirty="0"/>
              <a:t>Too many long complicated stories will slow the pace of the whole bulletin and allow the attention of your listeners to wander. Too many short, sharp stories may leave listeners confused, unable to keep up with the pace of changing stories.</a:t>
            </a:r>
          </a:p>
          <a:p>
            <a:endParaRPr lang="en-GB" dirty="0"/>
          </a:p>
        </p:txBody>
      </p:sp>
    </p:spTree>
    <p:extLst>
      <p:ext uri="{BB962C8B-B14F-4D97-AF65-F5344CB8AC3E}">
        <p14:creationId xmlns:p14="http://schemas.microsoft.com/office/powerpoint/2010/main" val="938996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B29F2-569A-4674-B8A8-0D225106B59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385D53B-190D-41FE-8024-967340220426}"/>
              </a:ext>
            </a:extLst>
          </p:cNvPr>
          <p:cNvSpPr>
            <a:spLocks noGrp="1"/>
          </p:cNvSpPr>
          <p:nvPr>
            <p:ph idx="1"/>
          </p:nvPr>
        </p:nvSpPr>
        <p:spPr/>
        <p:txBody>
          <a:bodyPr/>
          <a:lstStyle/>
          <a:p>
            <a:r>
              <a:rPr lang="en-US" dirty="0"/>
              <a:t>Your ideal bulletin will have a steady pace throughout to maintain interest, slower at times to let your listeners catch their breath or faster at other times to pick up their lagging interest.</a:t>
            </a:r>
          </a:p>
          <a:p>
            <a:r>
              <a:rPr lang="en-GB" dirty="0"/>
              <a:t>How do you achieve balance and pace in practice? You should rank your stories in order of importance then look at the order afresh, to see that you have a good balance of items and variations in pace.</a:t>
            </a:r>
          </a:p>
          <a:p>
            <a:endParaRPr lang="en-GB" dirty="0"/>
          </a:p>
        </p:txBody>
      </p:sp>
    </p:spTree>
    <p:extLst>
      <p:ext uri="{BB962C8B-B14F-4D97-AF65-F5344CB8AC3E}">
        <p14:creationId xmlns:p14="http://schemas.microsoft.com/office/powerpoint/2010/main" val="2102305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EC0B4-D288-4CA1-B592-FBBFB724F9AC}"/>
              </a:ext>
            </a:extLst>
          </p:cNvPr>
          <p:cNvSpPr>
            <a:spLocks noGrp="1"/>
          </p:cNvSpPr>
          <p:nvPr>
            <p:ph type="title"/>
          </p:nvPr>
        </p:nvSpPr>
        <p:spPr/>
        <p:txBody>
          <a:bodyPr/>
          <a:lstStyle/>
          <a:p>
            <a:r>
              <a:rPr lang="en-GB" dirty="0"/>
              <a:t>Elements of Radio news</a:t>
            </a:r>
          </a:p>
        </p:txBody>
      </p:sp>
      <p:pic>
        <p:nvPicPr>
          <p:cNvPr id="4" name="Content Placeholder 3">
            <a:extLst>
              <a:ext uri="{FF2B5EF4-FFF2-40B4-BE49-F238E27FC236}">
                <a16:creationId xmlns:a16="http://schemas.microsoft.com/office/drawing/2014/main" id="{85F660C4-DA8F-4615-8B2C-C3D3EBE8A3C5}"/>
              </a:ext>
            </a:extLst>
          </p:cNvPr>
          <p:cNvPicPr>
            <a:picLocks noGrp="1" noChangeAspect="1"/>
          </p:cNvPicPr>
          <p:nvPr>
            <p:ph idx="1"/>
          </p:nvPr>
        </p:nvPicPr>
        <p:blipFill>
          <a:blip r:embed="rId2"/>
          <a:stretch>
            <a:fillRect/>
          </a:stretch>
        </p:blipFill>
        <p:spPr>
          <a:xfrm>
            <a:off x="795130" y="1853753"/>
            <a:ext cx="10259724" cy="4199727"/>
          </a:xfrm>
          <a:prstGeom prst="rect">
            <a:avLst/>
          </a:prstGeom>
        </p:spPr>
      </p:pic>
    </p:spTree>
    <p:extLst>
      <p:ext uri="{BB962C8B-B14F-4D97-AF65-F5344CB8AC3E}">
        <p14:creationId xmlns:p14="http://schemas.microsoft.com/office/powerpoint/2010/main" val="3864612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1F4CAE-09D0-4FCF-A066-ECAC85A5F8D8}"/>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58B82478-234D-4CA2-A156-D37C00B263FD}"/>
              </a:ext>
            </a:extLst>
          </p:cNvPr>
          <p:cNvPicPr>
            <a:picLocks noGrp="1" noChangeAspect="1"/>
          </p:cNvPicPr>
          <p:nvPr>
            <p:ph idx="1"/>
          </p:nvPr>
        </p:nvPicPr>
        <p:blipFill>
          <a:blip r:embed="rId2"/>
          <a:stretch>
            <a:fillRect/>
          </a:stretch>
        </p:blipFill>
        <p:spPr>
          <a:xfrm>
            <a:off x="1219200" y="1948070"/>
            <a:ext cx="9157251" cy="3056177"/>
          </a:xfrm>
          <a:prstGeom prst="rect">
            <a:avLst/>
          </a:prstGeom>
        </p:spPr>
      </p:pic>
    </p:spTree>
    <p:extLst>
      <p:ext uri="{BB962C8B-B14F-4D97-AF65-F5344CB8AC3E}">
        <p14:creationId xmlns:p14="http://schemas.microsoft.com/office/powerpoint/2010/main" val="3093043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6C91D-BCEF-48D2-BE05-C0B02EF0C1D1}"/>
              </a:ext>
            </a:extLst>
          </p:cNvPr>
          <p:cNvSpPr>
            <a:spLocks noGrp="1"/>
          </p:cNvSpPr>
          <p:nvPr>
            <p:ph type="title"/>
          </p:nvPr>
        </p:nvSpPr>
        <p:spPr/>
        <p:txBody>
          <a:bodyPr/>
          <a:lstStyle/>
          <a:p>
            <a:r>
              <a:rPr lang="en-GB" dirty="0"/>
              <a:t>Find Camera shots </a:t>
            </a:r>
            <a:r>
              <a:rPr lang="en-GB"/>
              <a:t>and Angles here </a:t>
            </a:r>
          </a:p>
        </p:txBody>
      </p:sp>
      <p:sp>
        <p:nvSpPr>
          <p:cNvPr id="3" name="Content Placeholder 2">
            <a:extLst>
              <a:ext uri="{FF2B5EF4-FFF2-40B4-BE49-F238E27FC236}">
                <a16:creationId xmlns:a16="http://schemas.microsoft.com/office/drawing/2014/main" id="{F674C9CE-C3A9-49BE-A0BF-EB509A5AA2BA}"/>
              </a:ext>
            </a:extLst>
          </p:cNvPr>
          <p:cNvSpPr>
            <a:spLocks noGrp="1"/>
          </p:cNvSpPr>
          <p:nvPr>
            <p:ph idx="1"/>
          </p:nvPr>
        </p:nvSpPr>
        <p:spPr/>
        <p:txBody>
          <a:bodyPr/>
          <a:lstStyle/>
          <a:p>
            <a:r>
              <a:rPr lang="en-GB" dirty="0"/>
              <a:t>https://www.studiobinder.com/blog/types-of-camera-shot-angles-in-film/</a:t>
            </a:r>
          </a:p>
        </p:txBody>
      </p:sp>
    </p:spTree>
    <p:extLst>
      <p:ext uri="{BB962C8B-B14F-4D97-AF65-F5344CB8AC3E}">
        <p14:creationId xmlns:p14="http://schemas.microsoft.com/office/powerpoint/2010/main" val="32704258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1E872-5482-4224-8F87-B0025526D8F4}"/>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CA241463-EAA4-4629-AC4C-71ED24DBAEC8}"/>
              </a:ext>
            </a:extLst>
          </p:cNvPr>
          <p:cNvPicPr>
            <a:picLocks noGrp="1" noChangeAspect="1"/>
          </p:cNvPicPr>
          <p:nvPr>
            <p:ph idx="1"/>
          </p:nvPr>
        </p:nvPicPr>
        <p:blipFill>
          <a:blip r:embed="rId2"/>
          <a:stretch>
            <a:fillRect/>
          </a:stretch>
        </p:blipFill>
        <p:spPr>
          <a:xfrm>
            <a:off x="650246" y="804519"/>
            <a:ext cx="11205939" cy="4981919"/>
          </a:xfrm>
          <a:prstGeom prst="rect">
            <a:avLst/>
          </a:prstGeom>
        </p:spPr>
      </p:pic>
    </p:spTree>
    <p:extLst>
      <p:ext uri="{BB962C8B-B14F-4D97-AF65-F5344CB8AC3E}">
        <p14:creationId xmlns:p14="http://schemas.microsoft.com/office/powerpoint/2010/main" val="203017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D1E2C-2053-46DD-8030-0228E83A48E7}"/>
              </a:ext>
            </a:extLst>
          </p:cNvPr>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907900AE-5D4C-4310-B1F8-EA804BF7ACB7}"/>
              </a:ext>
            </a:extLst>
          </p:cNvPr>
          <p:cNvPicPr>
            <a:picLocks noGrp="1" noChangeAspect="1"/>
          </p:cNvPicPr>
          <p:nvPr>
            <p:ph idx="1"/>
          </p:nvPr>
        </p:nvPicPr>
        <p:blipFill>
          <a:blip r:embed="rId2"/>
          <a:stretch>
            <a:fillRect/>
          </a:stretch>
        </p:blipFill>
        <p:spPr>
          <a:xfrm>
            <a:off x="1451579" y="804520"/>
            <a:ext cx="9603275" cy="3453156"/>
          </a:xfrm>
          <a:prstGeom prst="rect">
            <a:avLst/>
          </a:prstGeom>
        </p:spPr>
      </p:pic>
    </p:spTree>
    <p:extLst>
      <p:ext uri="{BB962C8B-B14F-4D97-AF65-F5344CB8AC3E}">
        <p14:creationId xmlns:p14="http://schemas.microsoft.com/office/powerpoint/2010/main" val="115835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F1242-BDA7-4657-AF58-B7A463D842DF}"/>
              </a:ext>
            </a:extLst>
          </p:cNvPr>
          <p:cNvSpPr>
            <a:spLocks noGrp="1"/>
          </p:cNvSpPr>
          <p:nvPr>
            <p:ph type="title"/>
          </p:nvPr>
        </p:nvSpPr>
        <p:spPr/>
        <p:txBody>
          <a:bodyPr/>
          <a:lstStyle/>
          <a:p>
            <a:r>
              <a:rPr lang="en-GB" dirty="0"/>
              <a:t>News bulletin for radio </a:t>
            </a:r>
          </a:p>
        </p:txBody>
      </p:sp>
      <p:sp>
        <p:nvSpPr>
          <p:cNvPr id="3" name="Content Placeholder 2">
            <a:extLst>
              <a:ext uri="{FF2B5EF4-FFF2-40B4-BE49-F238E27FC236}">
                <a16:creationId xmlns:a16="http://schemas.microsoft.com/office/drawing/2014/main" id="{8E852367-5697-4CA4-AAB3-8DA5EA51AAEC}"/>
              </a:ext>
            </a:extLst>
          </p:cNvPr>
          <p:cNvSpPr>
            <a:spLocks noGrp="1"/>
          </p:cNvSpPr>
          <p:nvPr>
            <p:ph idx="1"/>
          </p:nvPr>
        </p:nvSpPr>
        <p:spPr/>
        <p:txBody>
          <a:bodyPr>
            <a:normAutofit/>
          </a:bodyPr>
          <a:lstStyle/>
          <a:p>
            <a:r>
              <a:rPr lang="en-US" u="sng" dirty="0"/>
              <a:t>The principles of bulletin preparation:</a:t>
            </a:r>
            <a:br>
              <a:rPr lang="en-US" u="sng" dirty="0"/>
            </a:br>
            <a:r>
              <a:rPr lang="en-US" dirty="0"/>
              <a:t>Radio bulletins are usually made up from three types of material:</a:t>
            </a:r>
          </a:p>
          <a:p>
            <a:pPr marL="0" indent="0">
              <a:buNone/>
            </a:pPr>
            <a:r>
              <a:rPr lang="en-US" dirty="0"/>
              <a:t>•	written stories in the form of a script;</a:t>
            </a:r>
          </a:p>
          <a:p>
            <a:pPr marL="0" indent="0">
              <a:buNone/>
            </a:pPr>
            <a:r>
              <a:rPr lang="en-US" dirty="0"/>
              <a:t>•	voice reports from journalists, either recorded or live;</a:t>
            </a:r>
          </a:p>
          <a:p>
            <a:pPr marL="0" indent="0">
              <a:buNone/>
            </a:pPr>
            <a:r>
              <a:rPr lang="en-US" dirty="0"/>
              <a:t>•	recorded sound called actuality. This is usually the sound of someone speaking, perhaps taken from an interview or a speech.  A short segment of actuality is called a grab. Grabs are used in a similar way to quotes in a newspaper story. In some countries, grabs are called cuts or inserts.</a:t>
            </a:r>
          </a:p>
          <a:p>
            <a:endParaRPr lang="en-GB" dirty="0"/>
          </a:p>
        </p:txBody>
      </p:sp>
    </p:spTree>
    <p:extLst>
      <p:ext uri="{BB962C8B-B14F-4D97-AF65-F5344CB8AC3E}">
        <p14:creationId xmlns:p14="http://schemas.microsoft.com/office/powerpoint/2010/main" val="210186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62002-E43B-4EFD-A9DB-FB72A19E002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DE0E974-B7DB-4067-8715-90542B261D01}"/>
              </a:ext>
            </a:extLst>
          </p:cNvPr>
          <p:cNvSpPr>
            <a:spLocks noGrp="1"/>
          </p:cNvSpPr>
          <p:nvPr>
            <p:ph idx="1"/>
          </p:nvPr>
        </p:nvSpPr>
        <p:spPr/>
        <p:txBody>
          <a:bodyPr/>
          <a:lstStyle/>
          <a:p>
            <a:r>
              <a:rPr lang="en-US" dirty="0"/>
              <a:t>Preparing a bulletin should not be difficult if you remember the basic principles of news reporting. Remind yourself of the criteria for what is news: </a:t>
            </a:r>
            <a:r>
              <a:rPr lang="en-US" b="1" u="sng" dirty="0"/>
              <a:t>Is it new, unusual, interesting, significant and about people?</a:t>
            </a:r>
            <a:endParaRPr lang="en-GB" b="1" u="sng" dirty="0"/>
          </a:p>
        </p:txBody>
      </p:sp>
    </p:spTree>
    <p:extLst>
      <p:ext uri="{BB962C8B-B14F-4D97-AF65-F5344CB8AC3E}">
        <p14:creationId xmlns:p14="http://schemas.microsoft.com/office/powerpoint/2010/main" val="1124630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A2051-EF9C-41E6-A470-942D30C1920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40C9AFD-0C04-4A08-A9C5-F8276CC70DC2}"/>
              </a:ext>
            </a:extLst>
          </p:cNvPr>
          <p:cNvSpPr>
            <a:spLocks noGrp="1"/>
          </p:cNvSpPr>
          <p:nvPr>
            <p:ph idx="1"/>
          </p:nvPr>
        </p:nvSpPr>
        <p:spPr/>
        <p:txBody>
          <a:bodyPr/>
          <a:lstStyle/>
          <a:p>
            <a:r>
              <a:rPr lang="en-US" dirty="0"/>
              <a:t>Each of these criteria will help you to decide what stories you should include in your bulletin and where you should place them within your five, 10 or 15 minutes. </a:t>
            </a:r>
          </a:p>
          <a:p>
            <a:r>
              <a:rPr lang="en-US" dirty="0"/>
              <a:t>It is usual to give the most important story first and the least important story last. If you are putting together your first bulletin, stick to this technique.</a:t>
            </a:r>
            <a:endParaRPr lang="en-GB" dirty="0"/>
          </a:p>
        </p:txBody>
      </p:sp>
    </p:spTree>
    <p:extLst>
      <p:ext uri="{BB962C8B-B14F-4D97-AF65-F5344CB8AC3E}">
        <p14:creationId xmlns:p14="http://schemas.microsoft.com/office/powerpoint/2010/main" val="1881498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9E27F-3C0E-4A48-92C5-9B0857487A27}"/>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ACC73254-985F-4D0B-B9CE-A9A3C0BEE67C}"/>
              </a:ext>
            </a:extLst>
          </p:cNvPr>
          <p:cNvSpPr>
            <a:spLocks noGrp="1"/>
          </p:cNvSpPr>
          <p:nvPr>
            <p:ph idx="1"/>
          </p:nvPr>
        </p:nvSpPr>
        <p:spPr/>
        <p:txBody>
          <a:bodyPr/>
          <a:lstStyle/>
          <a:p>
            <a:r>
              <a:rPr lang="en-GB" dirty="0"/>
              <a:t>The two main factors you have to consider are the overall order or </a:t>
            </a:r>
            <a:r>
              <a:rPr lang="en-GB" b="1" dirty="0"/>
              <a:t>balance</a:t>
            </a:r>
            <a:r>
              <a:rPr lang="en-GB" dirty="0"/>
              <a:t> of the bulletin and the </a:t>
            </a:r>
            <a:r>
              <a:rPr lang="en-GB" b="1" dirty="0"/>
              <a:t>pace</a:t>
            </a:r>
            <a:r>
              <a:rPr lang="en-GB" dirty="0"/>
              <a:t> of it.</a:t>
            </a:r>
          </a:p>
          <a:p>
            <a:endParaRPr lang="en-GB" dirty="0"/>
          </a:p>
        </p:txBody>
      </p:sp>
    </p:spTree>
    <p:extLst>
      <p:ext uri="{BB962C8B-B14F-4D97-AF65-F5344CB8AC3E}">
        <p14:creationId xmlns:p14="http://schemas.microsoft.com/office/powerpoint/2010/main" val="1980561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BFBD5-46D8-4E53-9793-C81084977353}"/>
              </a:ext>
            </a:extLst>
          </p:cNvPr>
          <p:cNvSpPr>
            <a:spLocks noGrp="1"/>
          </p:cNvSpPr>
          <p:nvPr>
            <p:ph type="title"/>
          </p:nvPr>
        </p:nvSpPr>
        <p:spPr/>
        <p:txBody>
          <a:bodyPr/>
          <a:lstStyle/>
          <a:p>
            <a:r>
              <a:rPr lang="en-GB" dirty="0"/>
              <a:t>Balance</a:t>
            </a:r>
          </a:p>
        </p:txBody>
      </p:sp>
      <p:sp>
        <p:nvSpPr>
          <p:cNvPr id="3" name="Content Placeholder 2">
            <a:extLst>
              <a:ext uri="{FF2B5EF4-FFF2-40B4-BE49-F238E27FC236}">
                <a16:creationId xmlns:a16="http://schemas.microsoft.com/office/drawing/2014/main" id="{C40E4BAA-3E71-4DE2-80E4-DF8BB6660803}"/>
              </a:ext>
            </a:extLst>
          </p:cNvPr>
          <p:cNvSpPr>
            <a:spLocks noGrp="1"/>
          </p:cNvSpPr>
          <p:nvPr>
            <p:ph idx="1"/>
          </p:nvPr>
        </p:nvSpPr>
        <p:spPr/>
        <p:txBody>
          <a:bodyPr/>
          <a:lstStyle/>
          <a:p>
            <a:r>
              <a:rPr lang="en-US" dirty="0"/>
              <a:t>Try to avoid seeing the bulletin simply as a collection of individual, self-contained stories. If you put a string of economic stories (however important) at the start of the bulletin, you risk losing your listeners' interest.</a:t>
            </a:r>
          </a:p>
          <a:p>
            <a:r>
              <a:rPr lang="en-US" dirty="0"/>
              <a:t>They expect a balance of items, some heavy and some light, some about major political events and some about ordinary people. </a:t>
            </a:r>
            <a:endParaRPr lang="en-GB" dirty="0"/>
          </a:p>
        </p:txBody>
      </p:sp>
    </p:spTree>
    <p:extLst>
      <p:ext uri="{BB962C8B-B14F-4D97-AF65-F5344CB8AC3E}">
        <p14:creationId xmlns:p14="http://schemas.microsoft.com/office/powerpoint/2010/main" val="180881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35BCD-B7AE-4B17-B9A4-201DF4B8FCD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56C035C-B7B8-4A6C-8DAF-7F37841BBF38}"/>
              </a:ext>
            </a:extLst>
          </p:cNvPr>
          <p:cNvSpPr>
            <a:spLocks noGrp="1"/>
          </p:cNvSpPr>
          <p:nvPr>
            <p:ph idx="1"/>
          </p:nvPr>
        </p:nvSpPr>
        <p:spPr/>
        <p:txBody>
          <a:bodyPr/>
          <a:lstStyle/>
          <a:p>
            <a:r>
              <a:rPr lang="en-US" dirty="0"/>
              <a:t>Serious national broadcasters tend to use more serious stories, delivered in a more deliberate style whereas youth-oriented music station bulletins might be lighter and brighter with more stories about popular culture.</a:t>
            </a:r>
            <a:endParaRPr lang="en-GB" dirty="0"/>
          </a:p>
        </p:txBody>
      </p:sp>
    </p:spTree>
    <p:extLst>
      <p:ext uri="{BB962C8B-B14F-4D97-AF65-F5344CB8AC3E}">
        <p14:creationId xmlns:p14="http://schemas.microsoft.com/office/powerpoint/2010/main" val="275857431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3647</TotalTime>
  <Words>537</Words>
  <Application>Microsoft Office PowerPoint</Application>
  <PresentationFormat>Widescreen</PresentationFormat>
  <Paragraphs>23</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Gallery</vt:lpstr>
      <vt:lpstr>News bulletin</vt:lpstr>
      <vt:lpstr>PowerPoint Presentation</vt:lpstr>
      <vt:lpstr>PowerPoint Presentation</vt:lpstr>
      <vt:lpstr>News bulletin for radio </vt:lpstr>
      <vt:lpstr>PowerPoint Presentation</vt:lpstr>
      <vt:lpstr>PowerPoint Presentation</vt:lpstr>
      <vt:lpstr>PowerPoint Presentation</vt:lpstr>
      <vt:lpstr>Balance</vt:lpstr>
      <vt:lpstr>PowerPoint Presentation</vt:lpstr>
      <vt:lpstr>Pace</vt:lpstr>
      <vt:lpstr>PowerPoint Presentation</vt:lpstr>
      <vt:lpstr>Elements of Radio news</vt:lpstr>
      <vt:lpstr>PowerPoint Presentation</vt:lpstr>
      <vt:lpstr>Find Camera shots and Angles here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News bullentin</dc:title>
  <dc:creator>Geeta Kashyap</dc:creator>
  <cp:lastModifiedBy>Geeta Kashyap</cp:lastModifiedBy>
  <cp:revision>13</cp:revision>
  <dcterms:created xsi:type="dcterms:W3CDTF">2020-02-18T16:43:39Z</dcterms:created>
  <dcterms:modified xsi:type="dcterms:W3CDTF">2020-03-25T17:33:44Z</dcterms:modified>
</cp:coreProperties>
</file>