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899A6-47BA-4106-AE4A-6346CCAE84EB}" type="datetimeFigureOut">
              <a:rPr lang="en-US" smtClean="0"/>
              <a:pPr/>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BEC44-AE14-41DB-9515-ECFFF731E2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899A6-47BA-4106-AE4A-6346CCAE84EB}" type="datetimeFigureOut">
              <a:rPr lang="en-US" smtClean="0"/>
              <a:pPr/>
              <a:t>10/22/2019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BEC44-AE14-41DB-9515-ECFFF731E2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399"/>
          </a:xfrm>
        </p:spPr>
        <p:txBody>
          <a:bodyPr>
            <a:normAutofit fontScale="90000"/>
          </a:bodyPr>
          <a:lstStyle/>
          <a:p>
            <a:r>
              <a:rPr lang="en-US" b="1" dirty="0" smtClean="0"/>
              <a:t>Concept of Vucanicity</a:t>
            </a:r>
            <a:endParaRPr lang="en-US" b="1" dirty="0"/>
          </a:p>
        </p:txBody>
      </p:sp>
      <p:sp>
        <p:nvSpPr>
          <p:cNvPr id="3" name="Subtitle 2"/>
          <p:cNvSpPr>
            <a:spLocks noGrp="1"/>
          </p:cNvSpPr>
          <p:nvPr>
            <p:ph type="subTitle" idx="1"/>
          </p:nvPr>
        </p:nvSpPr>
        <p:spPr>
          <a:xfrm>
            <a:off x="381000" y="1066800"/>
            <a:ext cx="8534400" cy="5410200"/>
          </a:xfrm>
        </p:spPr>
        <p:txBody>
          <a:bodyPr>
            <a:normAutofit fontScale="77500" lnSpcReduction="20000"/>
          </a:bodyPr>
          <a:lstStyle/>
          <a:p>
            <a:pPr algn="just">
              <a:buFont typeface="Wingdings" pitchFamily="2" charset="2"/>
              <a:buChar char="Ø"/>
            </a:pPr>
            <a:r>
              <a:rPr lang="en-US" sz="3400" b="1" dirty="0" smtClean="0">
                <a:solidFill>
                  <a:schemeClr val="tx1"/>
                </a:solidFill>
              </a:rPr>
              <a:t>The terms volcanoes, mechanism of volcanoes and vulcanicity are more or less synonymous to common man, but these have different connotation in geology and geography.</a:t>
            </a:r>
          </a:p>
          <a:p>
            <a:pPr algn="just">
              <a:buFont typeface="Wingdings" pitchFamily="2" charset="2"/>
              <a:buChar char="Ø"/>
            </a:pPr>
            <a:r>
              <a:rPr lang="en-US" sz="3400" b="1" dirty="0" smtClean="0">
                <a:solidFill>
                  <a:schemeClr val="tx1"/>
                </a:solidFill>
              </a:rPr>
              <a:t>‘A volcano is a vent, or opening, usually circular or nearly circular in form, through which heated materials consisting of gases, water, liquid lava and fragments of rocks are ejected from the highly heated interior to the surface of the earth’. </a:t>
            </a:r>
            <a:r>
              <a:rPr lang="en-US" sz="3400" b="1" dirty="0" smtClean="0">
                <a:solidFill>
                  <a:schemeClr val="tx2">
                    <a:lumMod val="60000"/>
                    <a:lumOff val="40000"/>
                  </a:schemeClr>
                </a:solidFill>
              </a:rPr>
              <a:t>(P.G. Worcester, 1948).</a:t>
            </a:r>
          </a:p>
          <a:p>
            <a:pPr algn="just">
              <a:buFont typeface="Wingdings" pitchFamily="2" charset="2"/>
              <a:buChar char="Ø"/>
            </a:pPr>
            <a:r>
              <a:rPr lang="en-US" sz="3400" b="1" dirty="0" smtClean="0">
                <a:solidFill>
                  <a:schemeClr val="tx1"/>
                </a:solidFill>
              </a:rPr>
              <a:t>On the other hand, the term vulcanicity covers all those processes in which molten rock material or magma rise into the crust or is poured out on its surface, there to solidify as a crystalline or semi crystalline rock’(</a:t>
            </a:r>
            <a:r>
              <a:rPr lang="en-US" sz="3400" b="1" dirty="0" smtClean="0">
                <a:solidFill>
                  <a:schemeClr val="tx2">
                    <a:lumMod val="60000"/>
                    <a:lumOff val="40000"/>
                  </a:schemeClr>
                </a:solidFill>
              </a:rPr>
              <a:t>S.W. </a:t>
            </a:r>
            <a:r>
              <a:rPr lang="en-US" sz="3400" b="1" dirty="0" err="1" smtClean="0">
                <a:solidFill>
                  <a:schemeClr val="tx2">
                    <a:lumMod val="60000"/>
                    <a:lumOff val="40000"/>
                  </a:schemeClr>
                </a:solidFill>
              </a:rPr>
              <a:t>Woolridge</a:t>
            </a:r>
            <a:r>
              <a:rPr lang="en-US" sz="3400" b="1" dirty="0" smtClean="0">
                <a:solidFill>
                  <a:schemeClr val="tx2">
                    <a:lumMod val="60000"/>
                    <a:lumOff val="40000"/>
                  </a:schemeClr>
                </a:solidFill>
              </a:rPr>
              <a:t> and R.S. Morgan, 1959).</a:t>
            </a:r>
          </a:p>
          <a:p>
            <a:pPr algn="just">
              <a:buFont typeface="Wingdings" pitchFamily="2" charset="2"/>
              <a:buChar char="Ø"/>
            </a:pPr>
            <a:r>
              <a:rPr lang="en-US" sz="3400" b="1" dirty="0" smtClean="0">
                <a:solidFill>
                  <a:schemeClr val="tx1"/>
                </a:solidFill>
              </a:rPr>
              <a:t>Some scientists have also used the term of vulcanism as synonym to the term of volcanicity.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2.Strombolian type of volcanoes</a:t>
            </a:r>
            <a:endParaRPr lang="en-US" b="1" dirty="0"/>
          </a:p>
        </p:txBody>
      </p:sp>
      <p:sp>
        <p:nvSpPr>
          <p:cNvPr id="3" name="Content Placeholder 2"/>
          <p:cNvSpPr>
            <a:spLocks noGrp="1"/>
          </p:cNvSpPr>
          <p:nvPr>
            <p:ph idx="1"/>
          </p:nvPr>
        </p:nvSpPr>
        <p:spPr>
          <a:xfrm>
            <a:off x="457200" y="1219200"/>
            <a:ext cx="8229600" cy="5257800"/>
          </a:xfrm>
        </p:spPr>
        <p:txBody>
          <a:bodyPr/>
          <a:lstStyle/>
          <a:p>
            <a:pPr>
              <a:buNone/>
            </a:pPr>
            <a:r>
              <a:rPr lang="en-US" b="1" dirty="0" smtClean="0"/>
              <a:t>Such volcanoes, named after </a:t>
            </a:r>
            <a:r>
              <a:rPr lang="en-US" b="1" dirty="0" smtClean="0">
                <a:solidFill>
                  <a:srgbClr val="FF0000"/>
                </a:solidFill>
              </a:rPr>
              <a:t>Stromboli volcano </a:t>
            </a:r>
            <a:r>
              <a:rPr lang="en-US" b="1" dirty="0" smtClean="0"/>
              <a:t>of </a:t>
            </a:r>
            <a:r>
              <a:rPr lang="en-US" b="1" dirty="0" smtClean="0">
                <a:solidFill>
                  <a:srgbClr val="FF0000"/>
                </a:solidFill>
              </a:rPr>
              <a:t>Lipari island </a:t>
            </a:r>
            <a:r>
              <a:rPr lang="en-US" b="1" dirty="0" smtClean="0"/>
              <a:t>in the </a:t>
            </a:r>
            <a:r>
              <a:rPr lang="en-US" b="1" dirty="0" smtClean="0">
                <a:solidFill>
                  <a:srgbClr val="FF0000"/>
                </a:solidFill>
              </a:rPr>
              <a:t>Mediterranean sea</a:t>
            </a:r>
            <a:r>
              <a:rPr lang="en-US" b="1" dirty="0" smtClean="0"/>
              <a:t>, erupt with </a:t>
            </a:r>
            <a:r>
              <a:rPr lang="en-US" b="1" dirty="0" smtClean="0">
                <a:solidFill>
                  <a:srgbClr val="FF0000"/>
                </a:solidFill>
              </a:rPr>
              <a:t>moderate intensity</a:t>
            </a:r>
            <a:r>
              <a:rPr lang="en-US" b="1" dirty="0" smtClean="0"/>
              <a:t>.</a:t>
            </a:r>
          </a:p>
          <a:p>
            <a:pPr>
              <a:buNone/>
            </a:pPr>
            <a:r>
              <a:rPr lang="en-US" b="1" dirty="0" smtClean="0">
                <a:solidFill>
                  <a:srgbClr val="FF0000"/>
                </a:solidFill>
              </a:rPr>
              <a:t>Beside lava</a:t>
            </a:r>
            <a:r>
              <a:rPr lang="en-US" b="1" dirty="0" smtClean="0"/>
              <a:t>, other volcanic materials like </a:t>
            </a:r>
            <a:r>
              <a:rPr lang="en-US" b="1" dirty="0" smtClean="0">
                <a:solidFill>
                  <a:srgbClr val="FF0000"/>
                </a:solidFill>
              </a:rPr>
              <a:t>pumice, scoria, etc</a:t>
            </a:r>
            <a:r>
              <a:rPr lang="en-US" b="1" dirty="0" smtClean="0"/>
              <a:t>. are also ejected upto greater height in the sky.</a:t>
            </a:r>
          </a:p>
          <a:p>
            <a:pPr>
              <a:buNone/>
            </a:pPr>
            <a:r>
              <a:rPr lang="en-US" b="1" dirty="0" smtClean="0"/>
              <a:t>The eruption are almost rhythemic or nearly continuous in nature but some times they are interrupted by long intervals.</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3.Vulcanian type of volcanoes</a:t>
            </a:r>
            <a:endParaRPr lang="en-US" b="1" dirty="0"/>
          </a:p>
        </p:txBody>
      </p:sp>
      <p:sp>
        <p:nvSpPr>
          <p:cNvPr id="3" name="Content Placeholder 2"/>
          <p:cNvSpPr>
            <a:spLocks noGrp="1"/>
          </p:cNvSpPr>
          <p:nvPr>
            <p:ph idx="1"/>
          </p:nvPr>
        </p:nvSpPr>
        <p:spPr>
          <a:xfrm>
            <a:off x="457200" y="1295400"/>
            <a:ext cx="8229600" cy="4830763"/>
          </a:xfrm>
        </p:spPr>
        <p:txBody>
          <a:bodyPr/>
          <a:lstStyle/>
          <a:p>
            <a:pPr>
              <a:buFont typeface="Wingdings" pitchFamily="2" charset="2"/>
              <a:buChar char="Ø"/>
            </a:pPr>
            <a:r>
              <a:rPr lang="en-US" b="1" dirty="0" smtClean="0"/>
              <a:t>These are named after </a:t>
            </a:r>
            <a:r>
              <a:rPr lang="en-US" b="1" dirty="0" smtClean="0">
                <a:solidFill>
                  <a:srgbClr val="FF0000"/>
                </a:solidFill>
              </a:rPr>
              <a:t>vulcano of Lipari island in the Mediterranean sea.</a:t>
            </a:r>
          </a:p>
          <a:p>
            <a:pPr>
              <a:buFont typeface="Wingdings" pitchFamily="2" charset="2"/>
              <a:buChar char="Ø"/>
            </a:pPr>
            <a:r>
              <a:rPr lang="en-US" b="1" dirty="0" smtClean="0"/>
              <a:t>Such volcanoes erupt with great force and intensity.</a:t>
            </a:r>
          </a:p>
          <a:p>
            <a:pPr>
              <a:buFont typeface="Wingdings" pitchFamily="2" charset="2"/>
              <a:buChar char="Ø"/>
            </a:pPr>
            <a:r>
              <a:rPr lang="en-US" b="1" dirty="0" smtClean="0"/>
              <a:t>Consequently, the violent gases break and shatter the lava crusts into angular fragments and appear in the sky as ash-laden volcanic clouds of dark and often black colour assuming a convoluted or </a:t>
            </a:r>
            <a:r>
              <a:rPr lang="en-US" b="1" dirty="0" smtClean="0">
                <a:solidFill>
                  <a:srgbClr val="FF0000"/>
                </a:solidFill>
              </a:rPr>
              <a:t>cauliflower shape</a:t>
            </a:r>
            <a:r>
              <a:rPr lang="en-US" b="1" dirty="0" smtClean="0"/>
              <a:t>.</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4.Peleean type of volcanoes</a:t>
            </a:r>
            <a:endParaRPr lang="en-US" b="1"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buFont typeface="Wingdings" pitchFamily="2" charset="2"/>
              <a:buChar char="Ø"/>
            </a:pPr>
            <a:r>
              <a:rPr lang="en-US" b="1" dirty="0" smtClean="0"/>
              <a:t>These are named after the </a:t>
            </a:r>
            <a:r>
              <a:rPr lang="en-US" b="1" dirty="0" smtClean="0">
                <a:solidFill>
                  <a:srgbClr val="FF0000"/>
                </a:solidFill>
              </a:rPr>
              <a:t>Pelee</a:t>
            </a:r>
            <a:r>
              <a:rPr lang="en-US" b="1" dirty="0" smtClean="0"/>
              <a:t> volcano of </a:t>
            </a:r>
            <a:r>
              <a:rPr lang="en-US" b="1" dirty="0" smtClean="0">
                <a:solidFill>
                  <a:srgbClr val="FF0000"/>
                </a:solidFill>
              </a:rPr>
              <a:t>Martinique island in the Caribbean sea.</a:t>
            </a:r>
          </a:p>
          <a:p>
            <a:pPr>
              <a:buFont typeface="Wingdings" pitchFamily="2" charset="2"/>
              <a:buChar char="Ø"/>
            </a:pPr>
            <a:r>
              <a:rPr lang="en-US" b="1" dirty="0" smtClean="0"/>
              <a:t>These are the most violent and most explosive type of volcanoes. The ejected lavas are most viscous.</a:t>
            </a:r>
          </a:p>
          <a:p>
            <a:pPr>
              <a:buFont typeface="Wingdings" pitchFamily="2" charset="2"/>
              <a:buChar char="Ø"/>
            </a:pPr>
            <a:r>
              <a:rPr lang="en-US" b="1" dirty="0" smtClean="0"/>
              <a:t>The most disastrous volcanic eruption of </a:t>
            </a:r>
            <a:r>
              <a:rPr lang="en-US" b="1" dirty="0" smtClean="0">
                <a:solidFill>
                  <a:srgbClr val="FF0000"/>
                </a:solidFill>
              </a:rPr>
              <a:t>Mount</a:t>
            </a:r>
            <a:r>
              <a:rPr lang="en-US" b="1" dirty="0" smtClean="0"/>
              <a:t> </a:t>
            </a:r>
            <a:r>
              <a:rPr lang="en-US" b="1" dirty="0" smtClean="0">
                <a:solidFill>
                  <a:srgbClr val="FF0000"/>
                </a:solidFill>
              </a:rPr>
              <a:t>Pelee on May 8, 1902 </a:t>
            </a:r>
            <a:r>
              <a:rPr lang="en-US" b="1" dirty="0" smtClean="0"/>
              <a:t>destroyed the whole of the town of </a:t>
            </a:r>
            <a:r>
              <a:rPr lang="en-US" b="1" dirty="0" smtClean="0">
                <a:solidFill>
                  <a:srgbClr val="FF0000"/>
                </a:solidFill>
              </a:rPr>
              <a:t>St. Pierre.</a:t>
            </a:r>
          </a:p>
          <a:p>
            <a:pPr>
              <a:buFont typeface="Wingdings" pitchFamily="2" charset="2"/>
              <a:buChar char="Ø"/>
            </a:pPr>
            <a:r>
              <a:rPr lang="en-US" b="1" dirty="0" smtClean="0"/>
              <a:t>The more explosive eruption of </a:t>
            </a:r>
            <a:r>
              <a:rPr lang="en-US" b="1" dirty="0" smtClean="0">
                <a:solidFill>
                  <a:srgbClr val="FF0000"/>
                </a:solidFill>
              </a:rPr>
              <a:t>Krakatoa</a:t>
            </a:r>
            <a:r>
              <a:rPr lang="en-US" b="1" dirty="0" smtClean="0"/>
              <a:t> </a:t>
            </a:r>
            <a:r>
              <a:rPr lang="en-US" b="1" dirty="0" smtClean="0">
                <a:solidFill>
                  <a:srgbClr val="FF0000"/>
                </a:solidFill>
              </a:rPr>
              <a:t>volcano in 1883 in Krakatoa island located </a:t>
            </a:r>
            <a:r>
              <a:rPr lang="en-US" b="1" dirty="0" smtClean="0"/>
              <a:t> in </a:t>
            </a:r>
            <a:r>
              <a:rPr lang="en-US" b="1" dirty="0" err="1" smtClean="0"/>
              <a:t>Sunda</a:t>
            </a:r>
            <a:r>
              <a:rPr lang="en-US" b="1" dirty="0" smtClean="0"/>
              <a:t> Strait between Java and Sumatra.</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5.Visuvious type of volcanoes</a:t>
            </a:r>
            <a:endParaRPr lang="en-US" b="1"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a:buNone/>
            </a:pPr>
            <a:r>
              <a:rPr lang="en-US" dirty="0" smtClean="0"/>
              <a:t> </a:t>
            </a:r>
            <a:r>
              <a:rPr lang="en-US" b="1" dirty="0" smtClean="0"/>
              <a:t>These are more or less similar to </a:t>
            </a:r>
            <a:r>
              <a:rPr lang="en-US" b="1" dirty="0" smtClean="0">
                <a:solidFill>
                  <a:srgbClr val="FF0000"/>
                </a:solidFill>
              </a:rPr>
              <a:t>vulcanian</a:t>
            </a:r>
            <a:r>
              <a:rPr lang="en-US" b="1" dirty="0" smtClean="0"/>
              <a:t> and </a:t>
            </a:r>
            <a:r>
              <a:rPr lang="en-US" b="1" dirty="0" smtClean="0">
                <a:solidFill>
                  <a:srgbClr val="FF0000"/>
                </a:solidFill>
              </a:rPr>
              <a:t>Strombolian</a:t>
            </a:r>
            <a:r>
              <a:rPr lang="en-US" b="1" dirty="0" smtClean="0"/>
              <a:t> type of volcanoes, the difference lies only in the intensity of expulsion of lava and gases.</a:t>
            </a:r>
          </a:p>
          <a:p>
            <a:pPr>
              <a:buNone/>
            </a:pPr>
            <a:r>
              <a:rPr lang="en-US" b="1" dirty="0" smtClean="0"/>
              <a:t>There is extremely violent expulsion of magma due to enormous volume of explosive gases.</a:t>
            </a:r>
          </a:p>
          <a:p>
            <a:pPr>
              <a:buNone/>
            </a:pPr>
            <a:r>
              <a:rPr lang="en-US" b="1" dirty="0" smtClean="0"/>
              <a:t>The most destructive type of eruption is called as </a:t>
            </a:r>
            <a:r>
              <a:rPr lang="en-US" b="1" dirty="0" smtClean="0">
                <a:solidFill>
                  <a:srgbClr val="FF0000"/>
                </a:solidFill>
              </a:rPr>
              <a:t>Plinian</a:t>
            </a:r>
            <a:r>
              <a:rPr lang="en-US" b="1" dirty="0" smtClean="0"/>
              <a:t> type because of the fact that such type of eruption was </a:t>
            </a:r>
            <a:r>
              <a:rPr lang="en-US" b="1" dirty="0" smtClean="0">
                <a:solidFill>
                  <a:srgbClr val="FF0000"/>
                </a:solidFill>
              </a:rPr>
              <a:t>first observed by Plini in 79 A.D.</a:t>
            </a:r>
            <a:endParaRPr lang="en-US"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Fissure eruption type of volcanoes</a:t>
            </a:r>
            <a:endParaRPr lang="en-US" b="1"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buFont typeface="Wingdings" pitchFamily="2" charset="2"/>
              <a:buChar char="Ø"/>
            </a:pPr>
            <a:r>
              <a:rPr lang="en-US" b="1" dirty="0" smtClean="0"/>
              <a:t>Such volcanoes occur along a long fracture, fault and fissure and there is slow upwelling of magma from below and resultant lavas spread over the ground surface.</a:t>
            </a:r>
          </a:p>
          <a:p>
            <a:pPr>
              <a:buFont typeface="Wingdings" pitchFamily="2" charset="2"/>
              <a:buChar char="Ø"/>
            </a:pPr>
            <a:r>
              <a:rPr lang="en-US" b="1" dirty="0" smtClean="0"/>
              <a:t>The speed of lava movement depends on the nature of magma, volume of magma, slope of ground surface and temperature conditions.</a:t>
            </a:r>
          </a:p>
          <a:p>
            <a:pPr>
              <a:buNone/>
            </a:pPr>
            <a:r>
              <a:rPr lang="en-US" b="1" dirty="0" smtClean="0"/>
              <a:t>Example:-</a:t>
            </a:r>
          </a:p>
          <a:p>
            <a:pPr>
              <a:buNone/>
            </a:pPr>
            <a:r>
              <a:rPr lang="en-US" b="1" dirty="0" smtClean="0"/>
              <a:t> </a:t>
            </a:r>
            <a:r>
              <a:rPr lang="en-US" b="1" dirty="0" smtClean="0"/>
              <a:t>                  The </a:t>
            </a:r>
            <a:r>
              <a:rPr lang="en-US" b="1" dirty="0" smtClean="0">
                <a:solidFill>
                  <a:srgbClr val="FF0000"/>
                </a:solidFill>
              </a:rPr>
              <a:t>Laki fissure eruption of 1783 in Iceland.</a:t>
            </a:r>
            <a:endParaRPr lang="en-US"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b="1" dirty="0" smtClean="0"/>
              <a:t>Classification on the basis of periodicity of eruptions</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b="1" dirty="0" smtClean="0"/>
              <a:t>Volcanoes are divided into 3 types on the basis of period of eruptions and interval period between two eruptions of a volcanoes</a:t>
            </a:r>
          </a:p>
          <a:p>
            <a:pPr>
              <a:buFont typeface="Wingdings" pitchFamily="2" charset="2"/>
              <a:buChar char="Ø"/>
            </a:pPr>
            <a:r>
              <a:rPr lang="en-US" b="1" dirty="0" smtClean="0"/>
              <a:t>(</a:t>
            </a:r>
            <a:r>
              <a:rPr lang="en-US" b="1" dirty="0" err="1" smtClean="0"/>
              <a:t>i</a:t>
            </a:r>
            <a:r>
              <a:rPr lang="en-US" b="1" dirty="0" smtClean="0"/>
              <a:t>) active volcanoes</a:t>
            </a:r>
          </a:p>
          <a:p>
            <a:pPr>
              <a:buFont typeface="Wingdings" pitchFamily="2" charset="2"/>
              <a:buChar char="Ø"/>
            </a:pPr>
            <a:r>
              <a:rPr lang="en-US" b="1" dirty="0" smtClean="0"/>
              <a:t>(ii) dormant volcanoes</a:t>
            </a:r>
          </a:p>
          <a:p>
            <a:pPr>
              <a:buFont typeface="Wingdings" pitchFamily="2" charset="2"/>
              <a:buChar char="Ø"/>
            </a:pPr>
            <a:r>
              <a:rPr lang="en-US" b="1" dirty="0" smtClean="0"/>
              <a:t>(iii) extinct volcanoes</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Active Volcanoes</a:t>
            </a:r>
            <a:endParaRPr lang="en-US" b="1" dirty="0"/>
          </a:p>
        </p:txBody>
      </p:sp>
      <p:sp>
        <p:nvSpPr>
          <p:cNvPr id="3" name="Content Placeholder 2"/>
          <p:cNvSpPr>
            <a:spLocks noGrp="1"/>
          </p:cNvSpPr>
          <p:nvPr>
            <p:ph idx="1"/>
          </p:nvPr>
        </p:nvSpPr>
        <p:spPr>
          <a:xfrm>
            <a:off x="457200" y="1295400"/>
            <a:ext cx="8229600" cy="5181600"/>
          </a:xfrm>
        </p:spPr>
        <p:txBody>
          <a:bodyPr>
            <a:normAutofit fontScale="85000" lnSpcReduction="10000"/>
          </a:bodyPr>
          <a:lstStyle/>
          <a:p>
            <a:pPr>
              <a:buFont typeface="Wingdings" pitchFamily="2" charset="2"/>
              <a:buChar char="Ø"/>
            </a:pPr>
            <a:r>
              <a:rPr lang="en-US" b="1" dirty="0" smtClean="0"/>
              <a:t>Active volcanoes are those which constantly eject volcanic lavas, gases, ashes and fragmental material.</a:t>
            </a:r>
          </a:p>
          <a:p>
            <a:pPr>
              <a:buFont typeface="Wingdings" pitchFamily="2" charset="2"/>
              <a:buChar char="Ø"/>
            </a:pPr>
            <a:r>
              <a:rPr lang="en-US" b="1" dirty="0" smtClean="0"/>
              <a:t>It is estimated that there are about more than 500 volcanoes in the world.</a:t>
            </a:r>
          </a:p>
          <a:p>
            <a:pPr>
              <a:buFont typeface="Wingdings" pitchFamily="2" charset="2"/>
              <a:buChar char="Ø"/>
            </a:pPr>
            <a:r>
              <a:rPr lang="en-US" b="1" dirty="0" smtClean="0"/>
              <a:t>Etna and Stromboli of the Mediterranean sea are the most significant example of this category.</a:t>
            </a:r>
          </a:p>
          <a:p>
            <a:pPr>
              <a:buFont typeface="Wingdings" pitchFamily="2" charset="2"/>
              <a:buChar char="Ø"/>
            </a:pPr>
            <a:r>
              <a:rPr lang="en-US" b="1" dirty="0" smtClean="0"/>
              <a:t>Stromboli volcano is known as Light House of the Mediterranean because of continuous emission of burning and luminous incandescent gases. </a:t>
            </a:r>
          </a:p>
          <a:p>
            <a:pPr>
              <a:buFont typeface="Wingdings" pitchFamily="2" charset="2"/>
              <a:buChar char="Ø"/>
            </a:pPr>
            <a:r>
              <a:rPr lang="en-US" b="1" dirty="0" smtClean="0"/>
              <a:t>Most of the active volcanoes are found in the mid- oceanic ridges.</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b="1" dirty="0" smtClean="0"/>
              <a:t>  In other word words, vulcanicity or volcanism, which is related to both the environments, endogen tic and exogenetic. In other words vulcanicity includes all those processes and mechanisms which are related to the origin of magmas, gases and vapour, their ascent and appearance on the earth’s surface in various forms.</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Components of volcanoes</a:t>
            </a:r>
            <a:endParaRPr lang="en-US" b="1" dirty="0"/>
          </a:p>
        </p:txBody>
      </p:sp>
      <p:sp>
        <p:nvSpPr>
          <p:cNvPr id="3" name="Content Placeholder 2"/>
          <p:cNvSpPr>
            <a:spLocks noGrp="1"/>
          </p:cNvSpPr>
          <p:nvPr>
            <p:ph idx="1"/>
          </p:nvPr>
        </p:nvSpPr>
        <p:spPr>
          <a:xfrm>
            <a:off x="228600" y="1066800"/>
            <a:ext cx="8686800" cy="5410200"/>
          </a:xfrm>
        </p:spPr>
        <p:txBody>
          <a:bodyPr>
            <a:noAutofit/>
          </a:bodyPr>
          <a:lstStyle/>
          <a:p>
            <a:pPr>
              <a:buFont typeface="Wingdings" pitchFamily="2" charset="2"/>
              <a:buChar char="Ø"/>
            </a:pPr>
            <a:r>
              <a:rPr lang="en-US" sz="2400" b="1" dirty="0" smtClean="0"/>
              <a:t>Volcanoes of explosive type or central eruption type are associated with the accumulated volcanic materials in the form of </a:t>
            </a:r>
            <a:r>
              <a:rPr lang="en-US" sz="2800" b="1" dirty="0" smtClean="0">
                <a:solidFill>
                  <a:srgbClr val="FF0000"/>
                </a:solidFill>
              </a:rPr>
              <a:t>cones </a:t>
            </a:r>
            <a:r>
              <a:rPr lang="en-US" sz="2400" b="1" dirty="0" smtClean="0"/>
              <a:t>which are called </a:t>
            </a:r>
            <a:r>
              <a:rPr lang="en-US" sz="2800" b="1" dirty="0" smtClean="0">
                <a:solidFill>
                  <a:srgbClr val="FF0000"/>
                </a:solidFill>
              </a:rPr>
              <a:t>volcanic cones </a:t>
            </a:r>
            <a:r>
              <a:rPr lang="en-US" sz="2400" b="1" dirty="0" smtClean="0"/>
              <a:t>or </a:t>
            </a:r>
            <a:r>
              <a:rPr lang="en-US" sz="2800" b="1" dirty="0" smtClean="0">
                <a:solidFill>
                  <a:srgbClr val="FF0000"/>
                </a:solidFill>
              </a:rPr>
              <a:t>simply volcanic mountains. </a:t>
            </a:r>
            <a:r>
              <a:rPr lang="en-US" sz="2400" b="1" dirty="0" smtClean="0"/>
              <a:t>There is a vent or opening, of circular or nearly circular shape, almost in the centre of the summital part of the cone.</a:t>
            </a:r>
          </a:p>
          <a:p>
            <a:pPr>
              <a:buFont typeface="Wingdings" pitchFamily="2" charset="2"/>
              <a:buChar char="Ø"/>
            </a:pPr>
            <a:r>
              <a:rPr lang="en-US" sz="2400" b="1" dirty="0" smtClean="0"/>
              <a:t>This vent is called as volcanic vent or volcanic mouth which is connected with the interior part of the earth by a narrow pipe, which is called as </a:t>
            </a:r>
            <a:r>
              <a:rPr lang="en-US" sz="2800" b="1" dirty="0" smtClean="0">
                <a:solidFill>
                  <a:srgbClr val="FF0000"/>
                </a:solidFill>
              </a:rPr>
              <a:t>volcanic pipe.</a:t>
            </a:r>
          </a:p>
          <a:p>
            <a:pPr>
              <a:buFont typeface="Wingdings" pitchFamily="2" charset="2"/>
              <a:buChar char="Ø"/>
            </a:pPr>
            <a:r>
              <a:rPr lang="en-US" sz="2400" b="1" dirty="0" smtClean="0"/>
              <a:t>The enlarged from of the volcanic vent is known as </a:t>
            </a:r>
            <a:r>
              <a:rPr lang="en-US" sz="2800" b="1" dirty="0" smtClean="0">
                <a:solidFill>
                  <a:srgbClr val="FF0000"/>
                </a:solidFill>
              </a:rPr>
              <a:t>volcanic crater and caldera.</a:t>
            </a:r>
          </a:p>
          <a:p>
            <a:pPr>
              <a:buFont typeface="Wingdings" pitchFamily="2" charset="2"/>
              <a:buChar char="Ø"/>
            </a:pPr>
            <a:r>
              <a:rPr lang="en-US" sz="2400" b="1" dirty="0" smtClean="0"/>
              <a:t>Volcanic materials include lavas, volcanic dust and ashes, fragmental etc.</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ch\Downloads\IMG_20191021_205742.jpg"/>
          <p:cNvPicPr>
            <a:picLocks noGrp="1" noChangeAspect="1" noChangeArrowheads="1"/>
          </p:cNvPicPr>
          <p:nvPr>
            <p:ph idx="1"/>
          </p:nvPr>
        </p:nvPicPr>
        <p:blipFill>
          <a:blip r:embed="rId2" cstate="print"/>
          <a:srcRect/>
          <a:stretch>
            <a:fillRect/>
          </a:stretch>
        </p:blipFill>
        <p:spPr bwMode="auto">
          <a:xfrm>
            <a:off x="457200" y="609600"/>
            <a:ext cx="8153400" cy="5791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TYPES OF VOLCANOES</a:t>
            </a:r>
            <a:endParaRPr lang="en-US" b="1" dirty="0"/>
          </a:p>
        </p:txBody>
      </p:sp>
      <p:sp>
        <p:nvSpPr>
          <p:cNvPr id="3" name="Content Placeholder 2"/>
          <p:cNvSpPr>
            <a:spLocks noGrp="1"/>
          </p:cNvSpPr>
          <p:nvPr>
            <p:ph idx="1"/>
          </p:nvPr>
        </p:nvSpPr>
        <p:spPr>
          <a:xfrm>
            <a:off x="457200" y="1143000"/>
            <a:ext cx="8229600" cy="4983163"/>
          </a:xfrm>
        </p:spPr>
        <p:txBody>
          <a:bodyPr/>
          <a:lstStyle/>
          <a:p>
            <a:pPr>
              <a:buFont typeface="Wingdings" pitchFamily="2" charset="2"/>
              <a:buChar char="Ø"/>
            </a:pPr>
            <a:r>
              <a:rPr lang="en-US" b="1" dirty="0" smtClean="0"/>
              <a:t>There is a wide range of variations in the mode of volcanic eruption and their periodicity.</a:t>
            </a:r>
          </a:p>
          <a:p>
            <a:pPr>
              <a:buFont typeface="Wingdings" pitchFamily="2" charset="2"/>
              <a:buChar char="Ø"/>
            </a:pPr>
            <a:r>
              <a:rPr lang="en-US" b="1" dirty="0" smtClean="0"/>
              <a:t>Thus, volcanoes are classified on the basis of:-</a:t>
            </a:r>
          </a:p>
          <a:p>
            <a:pPr>
              <a:buFont typeface="Wingdings" pitchFamily="2" charset="2"/>
              <a:buChar char="Ø"/>
            </a:pPr>
            <a:r>
              <a:rPr lang="en-US" b="1" dirty="0" smtClean="0"/>
              <a:t>1). </a:t>
            </a:r>
            <a:r>
              <a:rPr lang="en-US" b="1" dirty="0" smtClean="0">
                <a:solidFill>
                  <a:srgbClr val="FF0000"/>
                </a:solidFill>
              </a:rPr>
              <a:t>The mode of eruption </a:t>
            </a:r>
          </a:p>
          <a:p>
            <a:pPr>
              <a:buFont typeface="Wingdings" pitchFamily="2" charset="2"/>
              <a:buChar char="Ø"/>
            </a:pPr>
            <a:r>
              <a:rPr lang="en-US" b="1" dirty="0" smtClean="0">
                <a:solidFill>
                  <a:srgbClr val="FF0000"/>
                </a:solidFill>
              </a:rPr>
              <a:t>2). The period of eruption and the nature of their activities</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Types of volcanoes</a:t>
            </a:r>
            <a:endParaRPr lang="en-US" dirty="0"/>
          </a:p>
        </p:txBody>
      </p:sp>
      <p:pic>
        <p:nvPicPr>
          <p:cNvPr id="2050" name="Picture 2" descr="C:\Users\Tech\Downloads\IMG_20191021_234143.jpg"/>
          <p:cNvPicPr>
            <a:picLocks noGrp="1" noChangeAspect="1" noChangeArrowheads="1"/>
          </p:cNvPicPr>
          <p:nvPr>
            <p:ph idx="1"/>
          </p:nvPr>
        </p:nvPicPr>
        <p:blipFill>
          <a:blip r:embed="rId2" cstate="print"/>
          <a:srcRect/>
          <a:stretch>
            <a:fillRect/>
          </a:stretch>
        </p:blipFill>
        <p:spPr bwMode="auto">
          <a:xfrm>
            <a:off x="381000" y="1143000"/>
            <a:ext cx="8534399" cy="5334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Classification on the basis of the nature of volcanics eruption</a:t>
            </a:r>
            <a:endParaRPr lang="en-US" b="1"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b="1" dirty="0" smtClean="0"/>
              <a:t>Volcanic eruption occur mostly in two ways.</a:t>
            </a:r>
          </a:p>
          <a:p>
            <a:pPr marL="514350" indent="-514350">
              <a:buAutoNum type="arabicParenR"/>
            </a:pPr>
            <a:r>
              <a:rPr lang="en-US" b="1" dirty="0" smtClean="0">
                <a:solidFill>
                  <a:srgbClr val="FF0000"/>
                </a:solidFill>
              </a:rPr>
              <a:t>Violent and explosive type of eruption </a:t>
            </a:r>
            <a:r>
              <a:rPr lang="en-US" b="1" dirty="0" smtClean="0"/>
              <a:t>of lava, volcanic dusts, volcanic ashes and fragmental materials through a narrow pipe and small opening under the impact of violent gases.</a:t>
            </a:r>
          </a:p>
          <a:p>
            <a:pPr marL="514350" indent="-514350">
              <a:buAutoNum type="arabicParenR"/>
            </a:pPr>
            <a:r>
              <a:rPr lang="en-US" b="1" dirty="0" smtClean="0"/>
              <a:t> </a:t>
            </a:r>
            <a:r>
              <a:rPr lang="en-US" b="1" dirty="0" smtClean="0">
                <a:solidFill>
                  <a:srgbClr val="FF0000"/>
                </a:solidFill>
              </a:rPr>
              <a:t>Quiet type or fissure eruption </a:t>
            </a:r>
            <a:r>
              <a:rPr lang="en-US" b="1" dirty="0" smtClean="0"/>
              <a:t>along a long fracture or fissure or fault due to weak gases and huge volume of lavas. </a:t>
            </a:r>
            <a:endParaRPr lang="en-US" b="1" dirty="0" smtClean="0"/>
          </a:p>
          <a:p>
            <a:pPr marL="514350" indent="-514350">
              <a:buNone/>
            </a:pPr>
            <a:r>
              <a:rPr lang="en-US" b="1" dirty="0" smtClean="0"/>
              <a:t>       </a:t>
            </a:r>
            <a:r>
              <a:rPr lang="en-US" b="1" dirty="0" smtClean="0">
                <a:solidFill>
                  <a:schemeClr val="accent3"/>
                </a:solidFill>
              </a:rPr>
              <a:t>(A long, narrow opening or line of breakage made by cracking or splitting, especially in rock or earth)</a:t>
            </a:r>
            <a:endParaRPr lang="en-US" b="1" dirty="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Volcanoes of central eruption type</a:t>
            </a:r>
            <a:endParaRPr lang="en-US" b="1"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a:buFont typeface="Wingdings" pitchFamily="2" charset="2"/>
              <a:buChar char="Ø"/>
            </a:pPr>
            <a:r>
              <a:rPr lang="en-US" b="1" dirty="0" smtClean="0"/>
              <a:t>This types of </a:t>
            </a:r>
            <a:r>
              <a:rPr lang="en-US" b="1" dirty="0" smtClean="0">
                <a:solidFill>
                  <a:srgbClr val="FF0000"/>
                </a:solidFill>
              </a:rPr>
              <a:t>eruption is so rapid and violent </a:t>
            </a:r>
            <a:r>
              <a:rPr lang="en-US" b="1" dirty="0" smtClean="0"/>
              <a:t>that </a:t>
            </a:r>
            <a:r>
              <a:rPr lang="en-US" b="1" dirty="0" smtClean="0">
                <a:solidFill>
                  <a:srgbClr val="FF0000"/>
                </a:solidFill>
              </a:rPr>
              <a:t>huge quantity of volcanic materials consisting of lavas, volcanic dusts and ashes, fragmental materials etc. are ejected upto thousands of metres in the sky.</a:t>
            </a:r>
          </a:p>
          <a:p>
            <a:pPr>
              <a:buFont typeface="Wingdings" pitchFamily="2" charset="2"/>
              <a:buChar char="Ø"/>
            </a:pPr>
            <a:r>
              <a:rPr lang="en-US" b="1" dirty="0" smtClean="0"/>
              <a:t>These materials after falling down </a:t>
            </a:r>
            <a:r>
              <a:rPr lang="en-US" b="1" dirty="0" smtClean="0">
                <a:solidFill>
                  <a:srgbClr val="FF0000"/>
                </a:solidFill>
              </a:rPr>
              <a:t>accumulate around </a:t>
            </a:r>
            <a:r>
              <a:rPr lang="en-US" b="1" dirty="0" smtClean="0"/>
              <a:t>the </a:t>
            </a:r>
            <a:r>
              <a:rPr lang="en-US" b="1" dirty="0" smtClean="0">
                <a:solidFill>
                  <a:srgbClr val="FF0000"/>
                </a:solidFill>
              </a:rPr>
              <a:t>volcanic vent </a:t>
            </a:r>
            <a:r>
              <a:rPr lang="en-US" b="1" dirty="0" smtClean="0"/>
              <a:t>and form </a:t>
            </a:r>
            <a:r>
              <a:rPr lang="en-US" b="1" dirty="0" smtClean="0">
                <a:solidFill>
                  <a:srgbClr val="FF0000"/>
                </a:solidFill>
              </a:rPr>
              <a:t>volcanic cones </a:t>
            </a:r>
            <a:r>
              <a:rPr lang="en-US" b="1" dirty="0" smtClean="0"/>
              <a:t>of various sorts.</a:t>
            </a:r>
          </a:p>
          <a:p>
            <a:pPr>
              <a:buFont typeface="Wingdings" pitchFamily="2" charset="2"/>
              <a:buChar char="Ø"/>
            </a:pPr>
            <a:r>
              <a:rPr lang="en-US" b="1" dirty="0" smtClean="0"/>
              <a:t>Such volcanoes are very </a:t>
            </a:r>
            <a:r>
              <a:rPr lang="en-US" b="1" dirty="0" smtClean="0">
                <a:solidFill>
                  <a:srgbClr val="FF0000"/>
                </a:solidFill>
              </a:rPr>
              <a:t>destructive</a:t>
            </a:r>
            <a:r>
              <a:rPr lang="en-US" b="1" dirty="0" smtClean="0"/>
              <a:t> and are </a:t>
            </a:r>
            <a:r>
              <a:rPr lang="en-US" b="1" dirty="0" smtClean="0">
                <a:solidFill>
                  <a:srgbClr val="FF0000"/>
                </a:solidFill>
              </a:rPr>
              <a:t>disastrous</a:t>
            </a:r>
            <a:r>
              <a:rPr lang="en-US" b="1" dirty="0" smtClean="0"/>
              <a:t> natural hazards</a:t>
            </a:r>
          </a:p>
          <a:p>
            <a:pPr>
              <a:buFont typeface="Wingdings" pitchFamily="2" charset="2"/>
              <a:buChar char="Ø"/>
            </a:pPr>
            <a:r>
              <a:rPr lang="en-US" b="1" dirty="0" smtClean="0"/>
              <a:t>Explosive volcanoes are further </a:t>
            </a:r>
            <a:r>
              <a:rPr lang="en-US" b="1" dirty="0" smtClean="0">
                <a:solidFill>
                  <a:srgbClr val="FF0000"/>
                </a:solidFill>
              </a:rPr>
              <a:t>divided into 5 sub-types </a:t>
            </a:r>
            <a:r>
              <a:rPr lang="en-US" b="1" dirty="0" smtClean="0"/>
              <a:t>on the basis of </a:t>
            </a:r>
            <a:r>
              <a:rPr lang="en-US" b="1" dirty="0" smtClean="0">
                <a:solidFill>
                  <a:srgbClr val="FF0000"/>
                </a:solidFill>
              </a:rPr>
              <a:t>difference in </a:t>
            </a:r>
            <a:r>
              <a:rPr lang="en-US" b="1" dirty="0" smtClean="0"/>
              <a:t>the </a:t>
            </a:r>
            <a:r>
              <a:rPr lang="en-US" b="1" dirty="0" smtClean="0">
                <a:solidFill>
                  <a:srgbClr val="FF0000"/>
                </a:solidFill>
              </a:rPr>
              <a:t>intensity</a:t>
            </a:r>
            <a:r>
              <a:rPr lang="en-US" b="1" dirty="0" smtClean="0"/>
              <a:t> of </a:t>
            </a:r>
            <a:r>
              <a:rPr lang="en-US" b="1" dirty="0" smtClean="0">
                <a:solidFill>
                  <a:srgbClr val="FF0000"/>
                </a:solidFill>
              </a:rPr>
              <a:t>eruption</a:t>
            </a:r>
            <a:r>
              <a:rPr lang="en-US" b="1" dirty="0" smtClean="0"/>
              <a:t>, </a:t>
            </a:r>
            <a:r>
              <a:rPr lang="en-US" b="1" dirty="0" smtClean="0">
                <a:solidFill>
                  <a:srgbClr val="FF0000"/>
                </a:solidFill>
              </a:rPr>
              <a:t>Ejected material </a:t>
            </a:r>
            <a:r>
              <a:rPr lang="en-US" b="1" dirty="0" smtClean="0"/>
              <a:t>and the </a:t>
            </a:r>
            <a:r>
              <a:rPr lang="en-US" b="1" dirty="0" smtClean="0">
                <a:solidFill>
                  <a:srgbClr val="FF0000"/>
                </a:solidFill>
              </a:rPr>
              <a:t>period of the action of volcanic events.</a:t>
            </a:r>
            <a:endParaRPr lang="en-US"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1.Hawaiin type of volcanoes</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a:buFont typeface="Wingdings" pitchFamily="2" charset="2"/>
              <a:buChar char="Ø"/>
            </a:pPr>
            <a:r>
              <a:rPr lang="en-US" dirty="0" smtClean="0"/>
              <a:t> </a:t>
            </a:r>
            <a:r>
              <a:rPr lang="en-US" b="1" dirty="0" smtClean="0"/>
              <a:t>Such volcanoes erupt quietly due to less viscous lavas and non-violent nature of gases. </a:t>
            </a:r>
          </a:p>
          <a:p>
            <a:pPr>
              <a:buFont typeface="Wingdings" pitchFamily="2" charset="2"/>
              <a:buChar char="Ø"/>
            </a:pPr>
            <a:r>
              <a:rPr lang="en-US" b="1" dirty="0" smtClean="0"/>
              <a:t>The </a:t>
            </a:r>
            <a:r>
              <a:rPr lang="en-US" b="1" dirty="0" smtClean="0">
                <a:solidFill>
                  <a:srgbClr val="FF0000"/>
                </a:solidFill>
              </a:rPr>
              <a:t>Hawaiin people </a:t>
            </a:r>
            <a:r>
              <a:rPr lang="en-US" b="1" dirty="0" smtClean="0"/>
              <a:t>consider </a:t>
            </a:r>
            <a:r>
              <a:rPr lang="en-US" b="1" dirty="0" smtClean="0">
                <a:solidFill>
                  <a:srgbClr val="FF0000"/>
                </a:solidFill>
              </a:rPr>
              <a:t>these long glassy </a:t>
            </a:r>
            <a:r>
              <a:rPr lang="en-US" b="1" dirty="0" smtClean="0"/>
              <a:t>threads of red molten lava as </a:t>
            </a:r>
            <a:r>
              <a:rPr lang="en-US" b="1" dirty="0" smtClean="0">
                <a:solidFill>
                  <a:srgbClr val="FF0000"/>
                </a:solidFill>
              </a:rPr>
              <a:t>Pele’s hair </a:t>
            </a:r>
            <a:r>
              <a:rPr lang="en-US" b="1" dirty="0" smtClean="0">
                <a:solidFill>
                  <a:schemeClr val="accent1"/>
                </a:solidFill>
              </a:rPr>
              <a:t>(Pele is the Hawaiin goddess of fire).</a:t>
            </a:r>
          </a:p>
          <a:p>
            <a:pPr>
              <a:buFont typeface="Wingdings" pitchFamily="2" charset="2"/>
              <a:buChar char="Ø"/>
            </a:pPr>
            <a:r>
              <a:rPr lang="en-US" b="1" dirty="0" smtClean="0"/>
              <a:t>Such volcanoes have been </a:t>
            </a:r>
            <a:r>
              <a:rPr lang="en-US" b="1" dirty="0" smtClean="0">
                <a:solidFill>
                  <a:srgbClr val="FF0000"/>
                </a:solidFill>
              </a:rPr>
              <a:t>named as Hawaiin </a:t>
            </a:r>
            <a:r>
              <a:rPr lang="en-US" b="1" dirty="0" smtClean="0"/>
              <a:t>type because of the fact that such eruptions are very common </a:t>
            </a:r>
            <a:r>
              <a:rPr lang="en-US" b="1" dirty="0" smtClean="0">
                <a:solidFill>
                  <a:srgbClr val="FF0000"/>
                </a:solidFill>
              </a:rPr>
              <a:t>occurrence on Hawaiin island. </a:t>
            </a:r>
          </a:p>
          <a:p>
            <a:pPr>
              <a:buNone/>
            </a:pPr>
            <a:r>
              <a:rPr lang="en-US" b="1" dirty="0" smtClean="0">
                <a:solidFill>
                  <a:schemeClr val="accent3"/>
                </a:solidFill>
              </a:rPr>
              <a:t>Example:-</a:t>
            </a:r>
          </a:p>
          <a:p>
            <a:pPr>
              <a:buNone/>
            </a:pPr>
            <a:r>
              <a:rPr lang="en-US" b="1" dirty="0" smtClean="0"/>
              <a:t>                   </a:t>
            </a:r>
            <a:r>
              <a:rPr lang="en-US" b="1" dirty="0" smtClean="0">
                <a:solidFill>
                  <a:schemeClr val="tx2"/>
                </a:solidFill>
              </a:rPr>
              <a:t>The eruption of </a:t>
            </a:r>
            <a:r>
              <a:rPr lang="en-US" b="1" dirty="0" smtClean="0">
                <a:solidFill>
                  <a:srgbClr val="FF0000"/>
                </a:solidFill>
              </a:rPr>
              <a:t>Kilauea</a:t>
            </a:r>
            <a:r>
              <a:rPr lang="en-US" b="1" dirty="0" smtClean="0">
                <a:solidFill>
                  <a:schemeClr val="tx2"/>
                </a:solidFill>
              </a:rPr>
              <a:t> volcano of the southern Hawaiin island in 1959-60.</a:t>
            </a:r>
            <a:endParaRPr lang="en-US" b="1"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1152</Words>
  <Application>Microsoft Office PowerPoint</Application>
  <PresentationFormat>On-screen Show (4:3)</PresentationFormat>
  <Paragraphs>66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Concept of Vucanicity</vt:lpstr>
      <vt:lpstr>Slide 2</vt:lpstr>
      <vt:lpstr>Components of volcanoes</vt:lpstr>
      <vt:lpstr>Slide 4</vt:lpstr>
      <vt:lpstr>TYPES OF VOLCANOES</vt:lpstr>
      <vt:lpstr>Types of volcanoes</vt:lpstr>
      <vt:lpstr>Classification on the basis of the nature of volcanics eruption</vt:lpstr>
      <vt:lpstr>Volcanoes of central eruption type</vt:lpstr>
      <vt:lpstr>1.Hawaiin type of volcanoes</vt:lpstr>
      <vt:lpstr>2.Strombolian type of volcanoes</vt:lpstr>
      <vt:lpstr>3.Vulcanian type of volcanoes</vt:lpstr>
      <vt:lpstr>4.Peleean type of volcanoes</vt:lpstr>
      <vt:lpstr>5.Visuvious type of volcanoes</vt:lpstr>
      <vt:lpstr>Fissure eruption type of volcanoes</vt:lpstr>
      <vt:lpstr>Classification on the basis of periodicity of eruptions</vt:lpstr>
      <vt:lpstr>Active Volcanoes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Tech</cp:lastModifiedBy>
  <cp:revision>37</cp:revision>
  <dcterms:created xsi:type="dcterms:W3CDTF">2019-10-21T15:38:00Z</dcterms:created>
  <dcterms:modified xsi:type="dcterms:W3CDTF">2019-10-22T08:34:17Z</dcterms:modified>
</cp:coreProperties>
</file>